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4" r:id="rId5"/>
    <p:sldId id="302" r:id="rId6"/>
    <p:sldId id="315" r:id="rId7"/>
    <p:sldId id="325" r:id="rId8"/>
    <p:sldId id="294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1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787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10/30/2024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10/30/2024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Business</a:t>
            </a:r>
            <a:br>
              <a:rPr lang="en-US" sz="4800" dirty="0"/>
            </a:br>
            <a:r>
              <a:rPr lang="en-US" sz="4800" dirty="0"/>
              <a:t>Review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Atliq</a:t>
            </a:r>
            <a:r>
              <a:rPr lang="en-US" dirty="0"/>
              <a:t> </a:t>
            </a:r>
            <a:r>
              <a:rPr lang="en-US" dirty="0" err="1"/>
              <a:t>Hardwares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October 30, 2024</a:t>
            </a:r>
          </a:p>
          <a:p>
            <a:r>
              <a:rPr lang="en-US" dirty="0"/>
              <a:t>Data Analytics Team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B3524-514C-9F7D-25AC-75B413C0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4E9B7C-831C-B53C-85A4-FDB766B5F85E}"/>
              </a:ext>
            </a:extLst>
          </p:cNvPr>
          <p:cNvSpPr txBox="1"/>
          <p:nvPr/>
        </p:nvSpPr>
        <p:spPr>
          <a:xfrm>
            <a:off x="196646" y="136305"/>
            <a:ext cx="114447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Generate a report which contains the top 5 customers who received an average high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pre_invoice_discount_pct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 for the fiscal year 	 2021 and in the Indian market. The final output contains these fields,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customer_code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customer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average_discount_percentage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CA613-00B8-739A-B1DB-733A2FCBF73F}"/>
              </a:ext>
            </a:extLst>
          </p:cNvPr>
          <p:cNvSpPr txBox="1"/>
          <p:nvPr/>
        </p:nvSpPr>
        <p:spPr>
          <a:xfrm>
            <a:off x="756268" y="1690577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A9A38-9043-5FD2-ABC5-6C86DE3F33CE}"/>
              </a:ext>
            </a:extLst>
          </p:cNvPr>
          <p:cNvSpPr txBox="1"/>
          <p:nvPr/>
        </p:nvSpPr>
        <p:spPr>
          <a:xfrm>
            <a:off x="7757652" y="16763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E0660-2A44-91D4-6FC8-88215568415F}"/>
              </a:ext>
            </a:extLst>
          </p:cNvPr>
          <p:cNvSpPr txBox="1"/>
          <p:nvPr/>
        </p:nvSpPr>
        <p:spPr>
          <a:xfrm>
            <a:off x="756268" y="4487129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50E937-16F7-4782-D8B4-1A659656300E}"/>
              </a:ext>
            </a:extLst>
          </p:cNvPr>
          <p:cNvSpPr txBox="1"/>
          <p:nvPr/>
        </p:nvSpPr>
        <p:spPr>
          <a:xfrm>
            <a:off x="756268" y="4856461"/>
            <a:ext cx="91732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Top Average </a:t>
            </a:r>
            <a:r>
              <a:rPr lang="en-US" b="1" dirty="0" err="1"/>
              <a:t>Pre_Invoice</a:t>
            </a:r>
            <a:r>
              <a:rPr lang="en-US" b="1" dirty="0"/>
              <a:t> Discount% is for Flip Kart.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3 Largest E commerce platforms are in top 5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E68CE-1098-A0E8-79E5-8F499623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53" y="2152241"/>
            <a:ext cx="6751905" cy="1501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6951B-EB69-03A0-18B6-03CBAC58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94" y="1705761"/>
            <a:ext cx="2922699" cy="1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8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C259B-3A2A-CBC9-10E6-90AAF438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D4728-A8CC-DDF8-E646-C7304FC15CA5}"/>
              </a:ext>
            </a:extLst>
          </p:cNvPr>
          <p:cNvSpPr txBox="1"/>
          <p:nvPr/>
        </p:nvSpPr>
        <p:spPr>
          <a:xfrm>
            <a:off x="196646" y="136305"/>
            <a:ext cx="1144474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Get the complete report of the Gross sales amount for the customer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-BoldMT"/>
              </a:rPr>
              <a:t>“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Arial-BoldMT"/>
              </a:rPr>
              <a:t>Atliq</a:t>
            </a:r>
            <a:r>
              <a:rPr lang="en-US" sz="1400" b="1" dirty="0">
                <a:solidFill>
                  <a:srgbClr val="000000"/>
                </a:solidFill>
                <a:latin typeface="Arial-BoldMT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-BoldMT"/>
              </a:rPr>
              <a:t>Exclusive”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for each month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-BoldMT"/>
              </a:rPr>
              <a:t>.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This analysis helps to get 	an idea of low and high-performing months and take strategic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decisions.The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 final report contains these columns: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Month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Year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Gross sales Amount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517EF-E159-BD30-1231-F447CCD6D2CB}"/>
              </a:ext>
            </a:extLst>
          </p:cNvPr>
          <p:cNvSpPr txBox="1"/>
          <p:nvPr/>
        </p:nvSpPr>
        <p:spPr>
          <a:xfrm>
            <a:off x="756268" y="1690577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7ABAE-DCDC-C4AC-41D2-DCC5926664C5}"/>
              </a:ext>
            </a:extLst>
          </p:cNvPr>
          <p:cNvSpPr txBox="1"/>
          <p:nvPr/>
        </p:nvSpPr>
        <p:spPr>
          <a:xfrm>
            <a:off x="5653549" y="1699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B3470-FCA7-84AA-E5E7-9E5F095614AD}"/>
              </a:ext>
            </a:extLst>
          </p:cNvPr>
          <p:cNvSpPr txBox="1"/>
          <p:nvPr/>
        </p:nvSpPr>
        <p:spPr>
          <a:xfrm>
            <a:off x="756268" y="4487129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0B47B-ADFA-D9F4-3598-D342708655FE}"/>
              </a:ext>
            </a:extLst>
          </p:cNvPr>
          <p:cNvSpPr txBox="1"/>
          <p:nvPr/>
        </p:nvSpPr>
        <p:spPr>
          <a:xfrm>
            <a:off x="756268" y="4856461"/>
            <a:ext cx="9173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Steady growth in 2020 followed by high fluctuation thereafter within 7 to 12 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Highest Sales achieved on November 2020, which is a festive season in INDIA.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Need to prepare the Inventory for the 2021 Festive season as the season sales is 8x normal sales.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FE7A1-CE1E-320A-F053-DD707298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00" y="2142042"/>
            <a:ext cx="4563077" cy="17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BD3AC-25A4-CE49-D5BB-D65ED82E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49" y="2068476"/>
            <a:ext cx="1702250" cy="2427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F3E09-2301-0810-B728-9394F6DA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358" y="1590855"/>
            <a:ext cx="4524416" cy="34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F25DC-67D0-B024-9A7D-4645E704D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A3167A-E5A4-FBE0-57A8-C5632C768F56}"/>
              </a:ext>
            </a:extLst>
          </p:cNvPr>
          <p:cNvSpPr txBox="1"/>
          <p:nvPr/>
        </p:nvSpPr>
        <p:spPr>
          <a:xfrm>
            <a:off x="196646" y="136305"/>
            <a:ext cx="11444748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Roboto-Regular"/>
              </a:rPr>
              <a:t>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In which quarter of 2020, got the maximum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total_sold_quantity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? The final output contains these fields sorted by the 		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total_sold_quantity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,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Quarter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total_sold_quantity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69E62-14E8-663A-06C1-048CFA6117A8}"/>
              </a:ext>
            </a:extLst>
          </p:cNvPr>
          <p:cNvSpPr txBox="1"/>
          <p:nvPr/>
        </p:nvSpPr>
        <p:spPr>
          <a:xfrm>
            <a:off x="1002074" y="1459829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423B3-881F-7326-40BF-CA12454FDB71}"/>
              </a:ext>
            </a:extLst>
          </p:cNvPr>
          <p:cNvSpPr txBox="1"/>
          <p:nvPr/>
        </p:nvSpPr>
        <p:spPr>
          <a:xfrm>
            <a:off x="5810865" y="14499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31704-8946-C155-FB76-3C865F510A37}"/>
              </a:ext>
            </a:extLst>
          </p:cNvPr>
          <p:cNvSpPr txBox="1"/>
          <p:nvPr/>
        </p:nvSpPr>
        <p:spPr>
          <a:xfrm>
            <a:off x="756268" y="4795072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14436-6778-B463-D687-4EDC7BAC22D1}"/>
              </a:ext>
            </a:extLst>
          </p:cNvPr>
          <p:cNvSpPr txBox="1"/>
          <p:nvPr/>
        </p:nvSpPr>
        <p:spPr>
          <a:xfrm>
            <a:off x="756268" y="5310540"/>
            <a:ext cx="917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Steepest decline in Qty in Q3 and revamped after that.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08E9A-AB70-8A10-BB67-97BCB3D2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11" y="1843814"/>
            <a:ext cx="4587638" cy="2758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FDCBC-ED79-5C7C-EC4D-D382A70D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20" y="1865909"/>
            <a:ext cx="2295972" cy="1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C3B0-40DE-9C28-26E3-8ECA17B0F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D8597-D35D-01BB-447F-D690BFEF89C6}"/>
              </a:ext>
            </a:extLst>
          </p:cNvPr>
          <p:cNvSpPr txBox="1"/>
          <p:nvPr/>
        </p:nvSpPr>
        <p:spPr>
          <a:xfrm>
            <a:off x="196646" y="136305"/>
            <a:ext cx="11444748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Which channel helped to bring more gross sales in the fiscal year 2021 and the percentage of contribution? The final output 	contains these fields,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channel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gross_sales_mln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percentage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96756-14FC-EF40-754C-C008FF6B616D}"/>
              </a:ext>
            </a:extLst>
          </p:cNvPr>
          <p:cNvSpPr txBox="1"/>
          <p:nvPr/>
        </p:nvSpPr>
        <p:spPr>
          <a:xfrm>
            <a:off x="756268" y="1690577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071639-D3BB-69AE-77C6-695CCAAE7413}"/>
              </a:ext>
            </a:extLst>
          </p:cNvPr>
          <p:cNvSpPr txBox="1"/>
          <p:nvPr/>
        </p:nvSpPr>
        <p:spPr>
          <a:xfrm>
            <a:off x="6263149" y="17070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185D0-2AFD-F17C-907A-2911B84EBAA3}"/>
              </a:ext>
            </a:extLst>
          </p:cNvPr>
          <p:cNvSpPr txBox="1"/>
          <p:nvPr/>
        </p:nvSpPr>
        <p:spPr>
          <a:xfrm>
            <a:off x="756268" y="4487129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2B141-A26D-4DB9-8C54-4ADD044A2456}"/>
              </a:ext>
            </a:extLst>
          </p:cNvPr>
          <p:cNvSpPr txBox="1"/>
          <p:nvPr/>
        </p:nvSpPr>
        <p:spPr>
          <a:xfrm>
            <a:off x="756268" y="4856461"/>
            <a:ext cx="9173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Retailers Contributes 3/4</a:t>
            </a:r>
            <a:r>
              <a:rPr lang="en-US" sz="1400" b="1" baseline="30000" dirty="0"/>
              <a:t>th</a:t>
            </a:r>
            <a:r>
              <a:rPr lang="en-US" sz="1400" b="1" dirty="0"/>
              <a:t> of Sales in 2021.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Need to focus more on Direct Sales as it increases profit.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1A0D6-2179-51D0-8F14-EB9A208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0" y="2076960"/>
            <a:ext cx="5257030" cy="209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063C2-1AA9-1DCA-65AC-7CB902C3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28" y="1744890"/>
            <a:ext cx="2225233" cy="662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7D25D-6BF7-95AA-C21C-F8F17C57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221" y="2523234"/>
            <a:ext cx="4394748" cy="27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CAF5-9CBC-703F-F040-06DDCF42F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640A6E-52EE-A0E8-A48C-9F7268F273F2}"/>
              </a:ext>
            </a:extLst>
          </p:cNvPr>
          <p:cNvSpPr txBox="1"/>
          <p:nvPr/>
        </p:nvSpPr>
        <p:spPr>
          <a:xfrm>
            <a:off x="196646" y="136305"/>
            <a:ext cx="114447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Get the Top 3 products in each division that have a high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total_sold_quantity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 in the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fiscal_year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 2021? The final output contains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fields,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division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product_code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dirty="0">
                <a:solidFill>
                  <a:srgbClr val="000000"/>
                </a:solidFill>
                <a:latin typeface="Arial-BoldMT"/>
              </a:rPr>
              <a:t>	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product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total_sold_quantity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rank_order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-Bold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58A6D-B3EE-C68A-F327-B6F20A7D92DC}"/>
              </a:ext>
            </a:extLst>
          </p:cNvPr>
          <p:cNvSpPr txBox="1"/>
          <p:nvPr/>
        </p:nvSpPr>
        <p:spPr>
          <a:xfrm>
            <a:off x="838970" y="1772449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7D0F2-51B5-0F67-92AB-D49B51B7DE46}"/>
              </a:ext>
            </a:extLst>
          </p:cNvPr>
          <p:cNvSpPr txBox="1"/>
          <p:nvPr/>
        </p:nvSpPr>
        <p:spPr>
          <a:xfrm>
            <a:off x="6626943" y="1739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56CDA-4043-BA8E-4E50-E2EAA430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1" y="2172157"/>
            <a:ext cx="5521879" cy="204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A52FD-8017-CAF0-2872-AAA4813E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586" y="2157246"/>
            <a:ext cx="4745815" cy="21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 detailed analysis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 err="1">
                <a:solidFill>
                  <a:srgbClr val="131022"/>
                </a:solidFill>
                <a:effectLst/>
                <a:latin typeface="Manrope"/>
              </a:rPr>
              <a:t>Atliq</a:t>
            </a:r>
            <a:r>
              <a:rPr lang="en-US" b="0" i="0" dirty="0">
                <a:solidFill>
                  <a:srgbClr val="131022"/>
                </a:solidFill>
                <a:effectLst/>
                <a:latin typeface="Manrope"/>
              </a:rPr>
              <a:t> </a:t>
            </a:r>
            <a:r>
              <a:rPr lang="en-US" b="0" i="0" dirty="0" err="1">
                <a:solidFill>
                  <a:srgbClr val="131022"/>
                </a:solidFill>
                <a:effectLst/>
                <a:latin typeface="Manrope"/>
              </a:rPr>
              <a:t>Hardwares</a:t>
            </a:r>
            <a:r>
              <a:rPr lang="en-US" dirty="0">
                <a:solidFill>
                  <a:srgbClr val="131022"/>
                </a:solidFill>
                <a:latin typeface="Manrope"/>
              </a:rPr>
              <a:t> </a:t>
            </a:r>
            <a:r>
              <a:rPr lang="en-US" b="0" i="0" dirty="0">
                <a:solidFill>
                  <a:srgbClr val="131022"/>
                </a:solidFill>
                <a:effectLst/>
                <a:latin typeface="Manrope"/>
              </a:rPr>
              <a:t>is one of the leading computer hardware producers in India and well expanded in other countries too.</a:t>
            </a:r>
            <a:br>
              <a:rPr lang="en-US" b="0" i="0" dirty="0">
                <a:solidFill>
                  <a:srgbClr val="131022"/>
                </a:solidFill>
                <a:effectLst/>
                <a:latin typeface="Manrope"/>
              </a:rPr>
            </a:br>
            <a:r>
              <a:rPr lang="en-US" b="0" i="0" dirty="0">
                <a:solidFill>
                  <a:srgbClr val="131022"/>
                </a:solidFill>
                <a:effectLst/>
                <a:latin typeface="Manrope"/>
              </a:rPr>
              <a:t>Here We Analyze the performance over the period from 2019 to 2021 on different matrices.</a:t>
            </a: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741567"/>
          </a:xfrm>
        </p:spPr>
        <p:txBody>
          <a:bodyPr/>
          <a:lstStyle/>
          <a:p>
            <a:pPr marL="685800" indent="-685800" rtl="0" eaLnBrk="1" latinLnBrk="0" hangingPunct="1">
              <a:buFont typeface="Arial" panose="020B0604020202020204" pitchFamily="34" charset="0"/>
              <a:buChar char="•"/>
            </a:pPr>
            <a:r>
              <a:rPr lang="en-US" dirty="0"/>
              <a:t>Pattern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Question from Management</a:t>
            </a:r>
            <a:br>
              <a:rPr lang="en-US" sz="2000" dirty="0"/>
            </a:br>
            <a:r>
              <a:rPr lang="en-US" sz="2000" dirty="0"/>
              <a:t>SQL Query</a:t>
            </a:r>
            <a:br>
              <a:rPr lang="en-US" sz="2000" dirty="0"/>
            </a:br>
            <a:r>
              <a:rPr lang="en-US" sz="2000" dirty="0"/>
              <a:t>Analysis Graph</a:t>
            </a:r>
            <a:br>
              <a:rPr lang="en-US" sz="2000" dirty="0"/>
            </a:br>
            <a:r>
              <a:rPr lang="en-US" sz="2000" dirty="0"/>
              <a:t>Insight on the analysis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6B2B29-CE7D-BB46-31F1-C10AC1EC9222}"/>
              </a:ext>
            </a:extLst>
          </p:cNvPr>
          <p:cNvSpPr txBox="1"/>
          <p:nvPr/>
        </p:nvSpPr>
        <p:spPr>
          <a:xfrm>
            <a:off x="226143" y="184892"/>
            <a:ext cx="1144474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000000"/>
                </a:solidFill>
                <a:effectLst/>
                <a:latin typeface="Roboto-Regular"/>
              </a:rPr>
              <a:t> 	Provide the list of markets in which customer "Atliq Exclusive" operates its</a:t>
            </a:r>
            <a:br>
              <a:rPr lang="en-US" sz="2000" b="1" i="0">
                <a:solidFill>
                  <a:srgbClr val="000000"/>
                </a:solidFill>
                <a:effectLst/>
                <a:latin typeface="Roboto-Regular"/>
              </a:rPr>
            </a:br>
            <a:r>
              <a:rPr lang="en-US" sz="2000" b="1" i="0">
                <a:solidFill>
                  <a:srgbClr val="000000"/>
                </a:solidFill>
                <a:effectLst/>
                <a:latin typeface="Roboto-Regular"/>
              </a:rPr>
              <a:t>	business in the APAC region.</a:t>
            </a:r>
            <a:br>
              <a:rPr lang="en-US" sz="1800" i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5E55C-537A-31F6-4D90-3C4DE09F5F80}"/>
              </a:ext>
            </a:extLst>
          </p:cNvPr>
          <p:cNvSpPr txBox="1"/>
          <p:nvPr/>
        </p:nvSpPr>
        <p:spPr>
          <a:xfrm>
            <a:off x="1366685" y="17107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002060"/>
                </a:solidFill>
              </a:rPr>
              <a:t>select distinct market from dim_customer	</a:t>
            </a:r>
          </a:p>
          <a:p>
            <a:r>
              <a:rPr lang="en-US" i="1">
                <a:solidFill>
                  <a:srgbClr val="002060"/>
                </a:solidFill>
              </a:rPr>
              <a:t>where customer="Atliq Exclusive" and Region="APAC"; 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77FDF-60C4-E654-8B63-4044B01B4FA7}"/>
              </a:ext>
            </a:extLst>
          </p:cNvPr>
          <p:cNvSpPr txBox="1"/>
          <p:nvPr/>
        </p:nvSpPr>
        <p:spPr>
          <a:xfrm>
            <a:off x="1366685" y="1341444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  <a:endParaRPr lang="en-US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D81163-B578-97F9-FCA5-A8224E13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49" y="1193960"/>
            <a:ext cx="969767" cy="1493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C1311F-567B-E7C2-1C88-DDDBB9D66489}"/>
              </a:ext>
            </a:extLst>
          </p:cNvPr>
          <p:cNvSpPr txBox="1"/>
          <p:nvPr/>
        </p:nvSpPr>
        <p:spPr>
          <a:xfrm>
            <a:off x="7495598" y="11243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  <a:endParaRPr lang="en-US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7F0EB-F1FB-321A-EC32-3F17E64BEF3A}"/>
              </a:ext>
            </a:extLst>
          </p:cNvPr>
          <p:cNvSpPr txBox="1"/>
          <p:nvPr/>
        </p:nvSpPr>
        <p:spPr>
          <a:xfrm>
            <a:off x="1366685" y="2941992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  <a:endParaRPr lang="en-US" b="1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E58854-B737-C4E5-FCF2-9F9D6664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26658"/>
            <a:ext cx="5787919" cy="31433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13D5F4-B740-7A07-737E-F536ADC2109E}"/>
              </a:ext>
            </a:extLst>
          </p:cNvPr>
          <p:cNvSpPr txBox="1"/>
          <p:nvPr/>
        </p:nvSpPr>
        <p:spPr>
          <a:xfrm>
            <a:off x="1494503" y="3526877"/>
            <a:ext cx="408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 err="1"/>
              <a:t>Atliq</a:t>
            </a:r>
            <a:r>
              <a:rPr lang="en-US" sz="1400" b="1" dirty="0"/>
              <a:t> </a:t>
            </a:r>
            <a:r>
              <a:rPr lang="en-US" sz="1400" b="1" dirty="0" err="1"/>
              <a:t>Hardwares</a:t>
            </a:r>
            <a:r>
              <a:rPr lang="en-US" sz="1400" b="1" dirty="0"/>
              <a:t> have market shares in 8 Countries</a:t>
            </a:r>
            <a:br>
              <a:rPr lang="en-US" sz="1400" b="1" dirty="0"/>
            </a:br>
            <a:r>
              <a:rPr lang="en-US" sz="1400" b="1" dirty="0"/>
              <a:t>in the APAC Region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2B06-007A-5230-B745-02B08510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A4F65A-29AA-8F21-2075-A474ED7C7D56}"/>
              </a:ext>
            </a:extLst>
          </p:cNvPr>
          <p:cNvSpPr txBox="1"/>
          <p:nvPr/>
        </p:nvSpPr>
        <p:spPr>
          <a:xfrm>
            <a:off x="226143" y="184892"/>
            <a:ext cx="114447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What is the percentage of unique product increase in 2021 vs. 2020? The</a:t>
            </a:r>
            <a:r>
              <a:rPr lang="en-US" sz="1600" b="1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final output contains 	fields,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	unique_products_2020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	unique_products_2021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	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ArialMT"/>
              </a:rPr>
              <a:t>percentage_chg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CBD23-5451-6C44-0CB9-710349C304AD}"/>
              </a:ext>
            </a:extLst>
          </p:cNvPr>
          <p:cNvSpPr txBox="1"/>
          <p:nvPr/>
        </p:nvSpPr>
        <p:spPr>
          <a:xfrm>
            <a:off x="1091592" y="1788036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</a:rPr>
              <a:t>with pr_2020 as</a:t>
            </a:r>
            <a:br>
              <a:rPr lang="en-US" sz="1400" i="1" dirty="0">
                <a:solidFill>
                  <a:srgbClr val="002060"/>
                </a:solidFill>
              </a:rPr>
            </a:b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(select count(distinct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product_code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) as unique_products_2020 from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fact_sales_monthlywhere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fiscal_year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='2020’),</a:t>
            </a:r>
            <a:br>
              <a:rPr lang="en-US" sz="1400" i="1" dirty="0">
                <a:solidFill>
                  <a:srgbClr val="002060"/>
                </a:solidFill>
              </a:rPr>
            </a:br>
            <a:r>
              <a:rPr lang="en-US" sz="1400" i="1" dirty="0">
                <a:solidFill>
                  <a:srgbClr val="002060"/>
                </a:solidFill>
              </a:rPr>
              <a:t>pr_2021 as</a:t>
            </a:r>
            <a:br>
              <a:rPr lang="en-US" sz="1400" i="1" dirty="0">
                <a:solidFill>
                  <a:srgbClr val="002060"/>
                </a:solidFill>
              </a:rPr>
            </a:b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(select count(distinct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product_code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) as unique_products_2021 from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fact_sales_monthlywhere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fiscal_year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='2021’)</a:t>
            </a:r>
            <a:b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400" i="1" dirty="0">
                <a:solidFill>
                  <a:srgbClr val="002060"/>
                </a:solidFill>
              </a:rPr>
              <a:t>select 	unique_products_2020,unique_products_2021, round(((unique_products_2021-unique_products_2020)/unique_products_2020)*100,2) as </a:t>
            </a:r>
            <a:r>
              <a:rPr lang="en-US" sz="1400" i="1" dirty="0" err="1">
                <a:solidFill>
                  <a:srgbClr val="002060"/>
                </a:solidFill>
              </a:rPr>
              <a:t>prct_change</a:t>
            </a:r>
            <a:r>
              <a:rPr lang="en-US" sz="1400" i="1" dirty="0">
                <a:solidFill>
                  <a:srgbClr val="002060"/>
                </a:solidFill>
              </a:rPr>
              <a:t> from pr_2020 cross join pr_2021;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F321D-8B1F-7C00-D70C-D8527664F868}"/>
              </a:ext>
            </a:extLst>
          </p:cNvPr>
          <p:cNvSpPr txBox="1"/>
          <p:nvPr/>
        </p:nvSpPr>
        <p:spPr>
          <a:xfrm>
            <a:off x="1091592" y="1418704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06F57-7571-6B4F-E99A-1849E71935E9}"/>
              </a:ext>
            </a:extLst>
          </p:cNvPr>
          <p:cNvSpPr txBox="1"/>
          <p:nvPr/>
        </p:nvSpPr>
        <p:spPr>
          <a:xfrm>
            <a:off x="7436604" y="1362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632490-3134-C233-DDDC-C68ACB1D20A8}"/>
              </a:ext>
            </a:extLst>
          </p:cNvPr>
          <p:cNvSpPr txBox="1"/>
          <p:nvPr/>
        </p:nvSpPr>
        <p:spPr>
          <a:xfrm>
            <a:off x="1091592" y="4233295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F9867-4806-3E82-62AE-3B181462CECE}"/>
              </a:ext>
            </a:extLst>
          </p:cNvPr>
          <p:cNvSpPr txBox="1"/>
          <p:nvPr/>
        </p:nvSpPr>
        <p:spPr>
          <a:xfrm>
            <a:off x="1091592" y="4700632"/>
            <a:ext cx="9173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Unique Products Increased from 245 to 334 with a %change of 36.33.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Indicates that the </a:t>
            </a:r>
            <a:r>
              <a:rPr lang="en-US" sz="1400" b="1" dirty="0" err="1"/>
              <a:t>organisation</a:t>
            </a:r>
            <a:r>
              <a:rPr lang="en-US" sz="1400" b="1" dirty="0"/>
              <a:t> is competitive in Market by Introducing Relevant Products and utilizing Opportunities for Business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The increase in unique products reflects ongoing innovation and development within the company.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895F1-5E8A-3020-9435-A08457E1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11" y="1838887"/>
            <a:ext cx="3162574" cy="358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3F27-F681-8D80-B6B3-422657A3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11" y="2316960"/>
            <a:ext cx="3162573" cy="21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1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DE37-85D7-B97F-F1BA-8AA445989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7D8B7E-4FB3-6A12-83E4-7547FA7D8A34}"/>
              </a:ext>
            </a:extLst>
          </p:cNvPr>
          <p:cNvSpPr txBox="1"/>
          <p:nvPr/>
        </p:nvSpPr>
        <p:spPr>
          <a:xfrm>
            <a:off x="226143" y="184892"/>
            <a:ext cx="1144474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Provide a report with all the unique product counts for each segment and sort them in descending order of 	product counts. The final output contains,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segment</a:t>
            </a:r>
            <a:b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ArialMT"/>
              </a:rPr>
              <a:t>product_count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CB8C6-0882-D49F-7EF0-0DCF7F1E652E}"/>
              </a:ext>
            </a:extLst>
          </p:cNvPr>
          <p:cNvSpPr txBox="1"/>
          <p:nvPr/>
        </p:nvSpPr>
        <p:spPr>
          <a:xfrm>
            <a:off x="844759" y="225482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</a:rPr>
              <a:t>select 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segment, count(distinct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product_code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) </a:t>
            </a:r>
            <a:r>
              <a:rPr lang="en-US" sz="1400" i="1" dirty="0">
                <a:solidFill>
                  <a:srgbClr val="002060"/>
                </a:solidFill>
              </a:rPr>
              <a:t>as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product_count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r>
              <a:rPr lang="en-US" sz="1400" i="1" dirty="0">
                <a:solidFill>
                  <a:srgbClr val="002060"/>
                </a:solidFill>
              </a:rPr>
              <a:t>from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dim_product</a:t>
            </a:r>
            <a:endParaRPr lang="en-US" sz="1400" i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rgbClr val="002060"/>
                </a:solidFill>
              </a:rPr>
              <a:t>group by 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segment</a:t>
            </a:r>
          </a:p>
          <a:p>
            <a:r>
              <a:rPr lang="en-US" sz="1400" i="1" dirty="0">
                <a:solidFill>
                  <a:srgbClr val="002060"/>
                </a:solidFill>
              </a:rPr>
              <a:t>order by </a:t>
            </a:r>
            <a:r>
              <a:rPr lang="en-US" sz="1400" i="1" dirty="0" err="1">
                <a:solidFill>
                  <a:schemeClr val="accent4">
                    <a:lumMod val="50000"/>
                  </a:schemeClr>
                </a:solidFill>
              </a:rPr>
              <a:t>product_count</a:t>
            </a:r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rgbClr val="002060"/>
                </a:solidFill>
              </a:rPr>
              <a:t>desc;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69B2-A3AA-885A-1669-91A4C6DA56FB}"/>
              </a:ext>
            </a:extLst>
          </p:cNvPr>
          <p:cNvSpPr txBox="1"/>
          <p:nvPr/>
        </p:nvSpPr>
        <p:spPr>
          <a:xfrm>
            <a:off x="844759" y="1687576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04826-2839-4D17-196C-781674724951}"/>
              </a:ext>
            </a:extLst>
          </p:cNvPr>
          <p:cNvSpPr txBox="1"/>
          <p:nvPr/>
        </p:nvSpPr>
        <p:spPr>
          <a:xfrm>
            <a:off x="7993625" y="1631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238CB-A2BD-ACF1-DF50-5786C1158F9B}"/>
              </a:ext>
            </a:extLst>
          </p:cNvPr>
          <p:cNvSpPr txBox="1"/>
          <p:nvPr/>
        </p:nvSpPr>
        <p:spPr>
          <a:xfrm>
            <a:off x="844759" y="3460575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8EA0C-C4EB-721F-BA87-3801BBDBA44B}"/>
              </a:ext>
            </a:extLst>
          </p:cNvPr>
          <p:cNvSpPr txBox="1"/>
          <p:nvPr/>
        </p:nvSpPr>
        <p:spPr>
          <a:xfrm>
            <a:off x="844759" y="4052600"/>
            <a:ext cx="917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 err="1"/>
              <a:t>Organisation</a:t>
            </a:r>
            <a:r>
              <a:rPr lang="en-US" sz="1400" b="1" dirty="0"/>
              <a:t> is primarily focus on the Notebook, Accessories and Peripherals followed </a:t>
            </a:r>
            <a:br>
              <a:rPr lang="en-US" sz="1400" b="1" dirty="0"/>
            </a:br>
            <a:r>
              <a:rPr lang="en-US" sz="1400" b="1" dirty="0"/>
              <a:t>by Desktop.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Indicates that sales less lights on networking and storages.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Further focus can be on R&amp;D on Notebooks as WFH and remote works mandates high </a:t>
            </a:r>
            <a:r>
              <a:rPr lang="en-US" sz="1400" b="1" dirty="0" err="1"/>
              <a:t>performi</a:t>
            </a:r>
            <a:r>
              <a:rPr lang="en-US" sz="1400" b="1" dirty="0"/>
              <a:t>-</a:t>
            </a:r>
            <a:br>
              <a:rPr lang="en-US" sz="1400" b="1" dirty="0"/>
            </a:br>
            <a:r>
              <a:rPr lang="en-US" sz="1400" b="1" dirty="0"/>
              <a:t>ng Notebooks and accessories.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B9AB6-C9A7-FB98-22ED-24AA5CD6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040" y="1687576"/>
            <a:ext cx="1501270" cy="116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C4C05-E707-38FB-0958-8179E48A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701" y="3617859"/>
            <a:ext cx="3930006" cy="22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C70F-6E21-DA02-D7BA-B351AF0C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B63DB2-734D-311E-5968-CA13D77B0E97}"/>
              </a:ext>
            </a:extLst>
          </p:cNvPr>
          <p:cNvSpPr txBox="1"/>
          <p:nvPr/>
        </p:nvSpPr>
        <p:spPr>
          <a:xfrm>
            <a:off x="196646" y="136305"/>
            <a:ext cx="1144474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Follow-up: Which segment had the most increase in unique products in2021 vs 2020? The final output contains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segment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product_count_2020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product_count_2021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difference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C4926-0D84-2013-E822-EA3724FF985C}"/>
              </a:ext>
            </a:extLst>
          </p:cNvPr>
          <p:cNvSpPr txBox="1"/>
          <p:nvPr/>
        </p:nvSpPr>
        <p:spPr>
          <a:xfrm>
            <a:off x="756268" y="1690577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E62B6-C4AB-986B-52E6-132AD5489F21}"/>
              </a:ext>
            </a:extLst>
          </p:cNvPr>
          <p:cNvSpPr txBox="1"/>
          <p:nvPr/>
        </p:nvSpPr>
        <p:spPr>
          <a:xfrm>
            <a:off x="5919020" y="1627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53516-F0DF-98A5-0950-BFD50F8A7079}"/>
              </a:ext>
            </a:extLst>
          </p:cNvPr>
          <p:cNvSpPr txBox="1"/>
          <p:nvPr/>
        </p:nvSpPr>
        <p:spPr>
          <a:xfrm>
            <a:off x="756268" y="4487129"/>
            <a:ext cx="679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#INSIGHT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689EC-B98D-6F8A-C51B-810354A09409}"/>
              </a:ext>
            </a:extLst>
          </p:cNvPr>
          <p:cNvSpPr txBox="1"/>
          <p:nvPr/>
        </p:nvSpPr>
        <p:spPr>
          <a:xfrm>
            <a:off x="756268" y="4856461"/>
            <a:ext cx="9173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Accessories count has increased by 34 followed by Desktop, Note book and</a:t>
            </a:r>
            <a:br>
              <a:rPr lang="en-US" sz="1400" b="1" dirty="0"/>
            </a:br>
            <a:r>
              <a:rPr lang="en-US" sz="1400" b="1" dirty="0"/>
              <a:t>Peripherals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Which further concrete that company focuses R&amp;D and sales on these categories-</a:t>
            </a:r>
            <a:br>
              <a:rPr lang="en-US" sz="1400" b="1" dirty="0"/>
            </a:br>
            <a:r>
              <a:rPr lang="en-US" sz="1400" b="1" dirty="0"/>
              <a:t>to take the </a:t>
            </a:r>
            <a:r>
              <a:rPr lang="en-US" sz="1400" b="1" dirty="0" err="1"/>
              <a:t>competetive</a:t>
            </a:r>
            <a:r>
              <a:rPr lang="en-US" sz="1400" b="1" dirty="0"/>
              <a:t> advantage of these categories.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0954C-1EA8-CA5C-A51C-ABA5D619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59" y="2148907"/>
            <a:ext cx="4723336" cy="2226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78D9F-B3CC-A697-9996-05C25291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53" y="1669958"/>
            <a:ext cx="3127644" cy="1196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BFF4B-04A6-F1FF-3F2A-28E250CA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253" y="3021201"/>
            <a:ext cx="4153260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37486-B885-6BCC-BB42-04D526739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8E2A25-0CA1-F3EA-C4D9-87E21374FA2F}"/>
              </a:ext>
            </a:extLst>
          </p:cNvPr>
          <p:cNvSpPr txBox="1"/>
          <p:nvPr/>
        </p:nvSpPr>
        <p:spPr>
          <a:xfrm>
            <a:off x="196646" y="136305"/>
            <a:ext cx="1144474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Roboto-Regular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Roboto-Regular"/>
              </a:rPr>
              <a:t>	</a:t>
            </a: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 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Get the products that have the highest and lowest manufacturing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costs.The</a:t>
            </a: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 final output should contain these fields,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product_code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product</a:t>
            </a:r>
            <a:b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400" i="0" dirty="0">
                <a:solidFill>
                  <a:srgbClr val="000000"/>
                </a:solidFill>
                <a:effectLst/>
                <a:latin typeface="ArialMT"/>
              </a:rPr>
              <a:t>		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ArialMT"/>
              </a:rPr>
              <a:t>manufacturing_cost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  <a:t>	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ArialMT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br>
              <a:rPr lang="en-US" sz="1800" i="0" dirty="0">
                <a:solidFill>
                  <a:srgbClr val="000000"/>
                </a:solidFill>
                <a:effectLst/>
                <a:latin typeface="Roboto-Regular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37E0B-F2BF-21C2-6621-699BAAF1B32C}"/>
              </a:ext>
            </a:extLst>
          </p:cNvPr>
          <p:cNvSpPr txBox="1"/>
          <p:nvPr/>
        </p:nvSpPr>
        <p:spPr>
          <a:xfrm>
            <a:off x="1006099" y="2087645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#SQL 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C7812-5E67-9EA0-B689-69D1E81979EB}"/>
              </a:ext>
            </a:extLst>
          </p:cNvPr>
          <p:cNvSpPr txBox="1"/>
          <p:nvPr/>
        </p:nvSpPr>
        <p:spPr>
          <a:xfrm>
            <a:off x="7020233" y="2087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#RESULT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71DE-5457-2A4C-500B-415A38B3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82" y="2533437"/>
            <a:ext cx="5654530" cy="1569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B74F7-5497-58E8-C5F5-101FDC8E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82" y="2533437"/>
            <a:ext cx="3458264" cy="8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9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151</TotalTime>
  <Words>1151</Words>
  <Application>Microsoft Office PowerPoint</Application>
  <PresentationFormat>Widescreen</PresentationFormat>
  <Paragraphs>78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Arial-BoldMT</vt:lpstr>
      <vt:lpstr>ArialMT</vt:lpstr>
      <vt:lpstr>Calibri</vt:lpstr>
      <vt:lpstr>Calibri Light</vt:lpstr>
      <vt:lpstr>Manrope</vt:lpstr>
      <vt:lpstr>Roboto-Regular</vt:lpstr>
      <vt:lpstr>Wingdings</vt:lpstr>
      <vt:lpstr>Office Theme</vt:lpstr>
      <vt:lpstr>Business Review</vt:lpstr>
      <vt:lpstr>Agenda</vt:lpstr>
      <vt:lpstr>Introduction</vt:lpstr>
      <vt:lpstr>Pattern  Question from Management SQL Query Analysis Graph Insight on the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Muhammed M. Cheranakandy</dc:creator>
  <cp:lastModifiedBy>Muhammed M. Cheranakandy</cp:lastModifiedBy>
  <cp:revision>1</cp:revision>
  <dcterms:created xsi:type="dcterms:W3CDTF">2024-10-30T06:19:06Z</dcterms:created>
  <dcterms:modified xsi:type="dcterms:W3CDTF">2024-10-30T08:50:12Z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